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7" r:id="rId7"/>
    <p:sldId id="260" r:id="rId8"/>
    <p:sldId id="264" r:id="rId9"/>
    <p:sldId id="263" r:id="rId10"/>
    <p:sldId id="266"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12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JM"/>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JM"/>
          </a:p>
        </p:txBody>
      </p:sp>
      <p:sp>
        <p:nvSpPr>
          <p:cNvPr id="4" name="Date Placeholder 3"/>
          <p:cNvSpPr>
            <a:spLocks noGrp="1"/>
          </p:cNvSpPr>
          <p:nvPr>
            <p:ph type="dt" sz="half" idx="10"/>
          </p:nvPr>
        </p:nvSpPr>
        <p:spPr/>
        <p:txBody>
          <a:bodyPr/>
          <a:lstStyle/>
          <a:p>
            <a:fld id="{7B1EE273-F77C-46FD-886B-1F10D70A78A9}" type="datetimeFigureOut">
              <a:rPr lang="en-JM" smtClean="0"/>
              <a:t>11/09/2014</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2509879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7B1EE273-F77C-46FD-886B-1F10D70A78A9}" type="datetimeFigureOut">
              <a:rPr lang="en-JM" smtClean="0"/>
              <a:t>11/09/2014</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3264665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JM"/>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7B1EE273-F77C-46FD-886B-1F10D70A78A9}" type="datetimeFigureOut">
              <a:rPr lang="en-JM" smtClean="0"/>
              <a:t>11/09/2014</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1154317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10"/>
          </p:nvPr>
        </p:nvSpPr>
        <p:spPr/>
        <p:txBody>
          <a:bodyPr/>
          <a:lstStyle/>
          <a:p>
            <a:fld id="{7B1EE273-F77C-46FD-886B-1F10D70A78A9}" type="datetimeFigureOut">
              <a:rPr lang="en-JM" smtClean="0"/>
              <a:t>11/09/2014</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394940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JM"/>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1EE273-F77C-46FD-886B-1F10D70A78A9}" type="datetimeFigureOut">
              <a:rPr lang="en-JM" smtClean="0"/>
              <a:t>11/09/2014</a:t>
            </a:fld>
            <a:endParaRPr lang="en-JM"/>
          </a:p>
        </p:txBody>
      </p:sp>
      <p:sp>
        <p:nvSpPr>
          <p:cNvPr id="5" name="Footer Placeholder 4"/>
          <p:cNvSpPr>
            <a:spLocks noGrp="1"/>
          </p:cNvSpPr>
          <p:nvPr>
            <p:ph type="ftr" sz="quarter" idx="11"/>
          </p:nvPr>
        </p:nvSpPr>
        <p:spPr/>
        <p:txBody>
          <a:bodyPr/>
          <a:lstStyle/>
          <a:p>
            <a:endParaRPr lang="en-JM"/>
          </a:p>
        </p:txBody>
      </p:sp>
      <p:sp>
        <p:nvSpPr>
          <p:cNvPr id="6" name="Slide Number Placeholder 5"/>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423647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Date Placeholder 4"/>
          <p:cNvSpPr>
            <a:spLocks noGrp="1"/>
          </p:cNvSpPr>
          <p:nvPr>
            <p:ph type="dt" sz="half" idx="10"/>
          </p:nvPr>
        </p:nvSpPr>
        <p:spPr/>
        <p:txBody>
          <a:bodyPr/>
          <a:lstStyle/>
          <a:p>
            <a:fld id="{7B1EE273-F77C-46FD-886B-1F10D70A78A9}" type="datetimeFigureOut">
              <a:rPr lang="en-JM" smtClean="0"/>
              <a:t>11/09/2014</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1534302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JM"/>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7" name="Date Placeholder 6"/>
          <p:cNvSpPr>
            <a:spLocks noGrp="1"/>
          </p:cNvSpPr>
          <p:nvPr>
            <p:ph type="dt" sz="half" idx="10"/>
          </p:nvPr>
        </p:nvSpPr>
        <p:spPr/>
        <p:txBody>
          <a:bodyPr/>
          <a:lstStyle/>
          <a:p>
            <a:fld id="{7B1EE273-F77C-46FD-886B-1F10D70A78A9}" type="datetimeFigureOut">
              <a:rPr lang="en-JM" smtClean="0"/>
              <a:t>11/09/2014</a:t>
            </a:fld>
            <a:endParaRPr lang="en-JM"/>
          </a:p>
        </p:txBody>
      </p:sp>
      <p:sp>
        <p:nvSpPr>
          <p:cNvPr id="8" name="Footer Placeholder 7"/>
          <p:cNvSpPr>
            <a:spLocks noGrp="1"/>
          </p:cNvSpPr>
          <p:nvPr>
            <p:ph type="ftr" sz="quarter" idx="11"/>
          </p:nvPr>
        </p:nvSpPr>
        <p:spPr/>
        <p:txBody>
          <a:bodyPr/>
          <a:lstStyle/>
          <a:p>
            <a:endParaRPr lang="en-JM"/>
          </a:p>
        </p:txBody>
      </p:sp>
      <p:sp>
        <p:nvSpPr>
          <p:cNvPr id="9" name="Slide Number Placeholder 8"/>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2551947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JM"/>
          </a:p>
        </p:txBody>
      </p:sp>
      <p:sp>
        <p:nvSpPr>
          <p:cNvPr id="3" name="Date Placeholder 2"/>
          <p:cNvSpPr>
            <a:spLocks noGrp="1"/>
          </p:cNvSpPr>
          <p:nvPr>
            <p:ph type="dt" sz="half" idx="10"/>
          </p:nvPr>
        </p:nvSpPr>
        <p:spPr/>
        <p:txBody>
          <a:bodyPr/>
          <a:lstStyle/>
          <a:p>
            <a:fld id="{7B1EE273-F77C-46FD-886B-1F10D70A78A9}" type="datetimeFigureOut">
              <a:rPr lang="en-JM" smtClean="0"/>
              <a:t>11/09/2014</a:t>
            </a:fld>
            <a:endParaRPr lang="en-JM"/>
          </a:p>
        </p:txBody>
      </p:sp>
      <p:sp>
        <p:nvSpPr>
          <p:cNvPr id="4" name="Footer Placeholder 3"/>
          <p:cNvSpPr>
            <a:spLocks noGrp="1"/>
          </p:cNvSpPr>
          <p:nvPr>
            <p:ph type="ftr" sz="quarter" idx="11"/>
          </p:nvPr>
        </p:nvSpPr>
        <p:spPr/>
        <p:txBody>
          <a:bodyPr/>
          <a:lstStyle/>
          <a:p>
            <a:endParaRPr lang="en-JM"/>
          </a:p>
        </p:txBody>
      </p:sp>
      <p:sp>
        <p:nvSpPr>
          <p:cNvPr id="5" name="Slide Number Placeholder 4"/>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2881797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1EE273-F77C-46FD-886B-1F10D70A78A9}" type="datetimeFigureOut">
              <a:rPr lang="en-JM" smtClean="0"/>
              <a:t>11/09/2014</a:t>
            </a:fld>
            <a:endParaRPr lang="en-JM"/>
          </a:p>
        </p:txBody>
      </p:sp>
      <p:sp>
        <p:nvSpPr>
          <p:cNvPr id="3" name="Footer Placeholder 2"/>
          <p:cNvSpPr>
            <a:spLocks noGrp="1"/>
          </p:cNvSpPr>
          <p:nvPr>
            <p:ph type="ftr" sz="quarter" idx="11"/>
          </p:nvPr>
        </p:nvSpPr>
        <p:spPr/>
        <p:txBody>
          <a:bodyPr/>
          <a:lstStyle/>
          <a:p>
            <a:endParaRPr lang="en-JM"/>
          </a:p>
        </p:txBody>
      </p:sp>
      <p:sp>
        <p:nvSpPr>
          <p:cNvPr id="4" name="Slide Number Placeholder 3"/>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3957215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JM"/>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EE273-F77C-46FD-886B-1F10D70A78A9}" type="datetimeFigureOut">
              <a:rPr lang="en-JM" smtClean="0"/>
              <a:t>11/09/2014</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66654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JM"/>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JM"/>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1EE273-F77C-46FD-886B-1F10D70A78A9}" type="datetimeFigureOut">
              <a:rPr lang="en-JM" smtClean="0"/>
              <a:t>11/09/2014</a:t>
            </a:fld>
            <a:endParaRPr lang="en-JM"/>
          </a:p>
        </p:txBody>
      </p:sp>
      <p:sp>
        <p:nvSpPr>
          <p:cNvPr id="6" name="Footer Placeholder 5"/>
          <p:cNvSpPr>
            <a:spLocks noGrp="1"/>
          </p:cNvSpPr>
          <p:nvPr>
            <p:ph type="ftr" sz="quarter" idx="11"/>
          </p:nvPr>
        </p:nvSpPr>
        <p:spPr/>
        <p:txBody>
          <a:bodyPr/>
          <a:lstStyle/>
          <a:p>
            <a:endParaRPr lang="en-JM"/>
          </a:p>
        </p:txBody>
      </p:sp>
      <p:sp>
        <p:nvSpPr>
          <p:cNvPr id="7" name="Slide Number Placeholder 6"/>
          <p:cNvSpPr>
            <a:spLocks noGrp="1"/>
          </p:cNvSpPr>
          <p:nvPr>
            <p:ph type="sldNum" sz="quarter" idx="12"/>
          </p:nvPr>
        </p:nvSpPr>
        <p:spPr/>
        <p:txBody>
          <a:bodyPr/>
          <a:lstStyle/>
          <a:p>
            <a:fld id="{434774D4-C547-4E8A-8CE1-A4BE4AC6B07D}" type="slidenum">
              <a:rPr lang="en-JM" smtClean="0"/>
              <a:t>‹#›</a:t>
            </a:fld>
            <a:endParaRPr lang="en-JM"/>
          </a:p>
        </p:txBody>
      </p:sp>
    </p:spTree>
    <p:extLst>
      <p:ext uri="{BB962C8B-B14F-4D97-AF65-F5344CB8AC3E}">
        <p14:creationId xmlns:p14="http://schemas.microsoft.com/office/powerpoint/2010/main" val="570693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JM"/>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JM"/>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1EE273-F77C-46FD-886B-1F10D70A78A9}" type="datetimeFigureOut">
              <a:rPr lang="en-JM" smtClean="0"/>
              <a:t>11/09/2014</a:t>
            </a:fld>
            <a:endParaRPr lang="en-JM"/>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JM"/>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4774D4-C547-4E8A-8CE1-A4BE4AC6B07D}" type="slidenum">
              <a:rPr lang="en-JM" smtClean="0"/>
              <a:t>‹#›</a:t>
            </a:fld>
            <a:endParaRPr lang="en-JM"/>
          </a:p>
        </p:txBody>
      </p:sp>
    </p:spTree>
    <p:extLst>
      <p:ext uri="{BB962C8B-B14F-4D97-AF65-F5344CB8AC3E}">
        <p14:creationId xmlns:p14="http://schemas.microsoft.com/office/powerpoint/2010/main" val="852807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acea.ec.europa.eu/erasmus_mundus/results_compendia/selected_projects_action_1_joint_doctorates_en.php" TargetMode="External"/><Relationship Id="rId2" Type="http://schemas.openxmlformats.org/officeDocument/2006/relationships/hyperlink" Target="http://eacea.ec.europa.eu/erasmus_mundus/results_compendia/selected_projects_action_1_master_courses_en.php"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dirty="0" smtClean="0"/>
              <a:t>Scholarships: Exploring other options for UTECH Graduates</a:t>
            </a:r>
            <a:endParaRPr lang="en-JM" dirty="0"/>
          </a:p>
        </p:txBody>
      </p:sp>
      <p:sp>
        <p:nvSpPr>
          <p:cNvPr id="3" name="Subtitle 2"/>
          <p:cNvSpPr>
            <a:spLocks noGrp="1"/>
          </p:cNvSpPr>
          <p:nvPr>
            <p:ph type="subTitle" idx="1"/>
          </p:nvPr>
        </p:nvSpPr>
        <p:spPr/>
        <p:txBody>
          <a:bodyPr/>
          <a:lstStyle/>
          <a:p>
            <a:r>
              <a:rPr lang="en-JM" dirty="0" smtClean="0"/>
              <a:t>Presenter: Dianne Plummer</a:t>
            </a:r>
          </a:p>
          <a:p>
            <a:r>
              <a:rPr lang="en-JM" dirty="0" smtClean="0"/>
              <a:t>September 11, 2014</a:t>
            </a:r>
            <a:endParaRPr lang="en-JM" dirty="0"/>
          </a:p>
        </p:txBody>
      </p:sp>
      <p:pic>
        <p:nvPicPr>
          <p:cNvPr id="3074" name="Picture 2" descr="https://encrypted-tbn3.gstatic.com/images?q=tbn:ANd9GcT_d10x2zWow1AZiw9YSxY7ka-p2SAvWq_pFjjiIoRGuLF5j0yYW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04800"/>
            <a:ext cx="6754573" cy="1746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6868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1295400"/>
            <a:ext cx="5743575"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descr="https://scontent-a-mia.xx.fbcdn.net/hphotos-xfa1/v/t1.0-9/10342480_637827142974926_8362758695715438921_n.jpg?oh=e8922cd33cae158e4ef3fb78c9978e0e&amp;oe=54CF227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838200"/>
            <a:ext cx="3131052" cy="304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1524000" y="191869"/>
            <a:ext cx="5289525" cy="646331"/>
          </a:xfrm>
          <a:prstGeom prst="rect">
            <a:avLst/>
          </a:prstGeom>
        </p:spPr>
        <p:txBody>
          <a:bodyPr wrap="none">
            <a:spAutoFit/>
          </a:bodyPr>
          <a:lstStyle/>
          <a:p>
            <a:r>
              <a:rPr lang="en-JM" sz="3600" b="1" dirty="0">
                <a:solidFill>
                  <a:srgbClr val="7030A0"/>
                </a:solidFill>
              </a:rPr>
              <a:t>Apply, study and have fun!</a:t>
            </a:r>
          </a:p>
        </p:txBody>
      </p:sp>
    </p:spTree>
    <p:extLst>
      <p:ext uri="{BB962C8B-B14F-4D97-AF65-F5344CB8AC3E}">
        <p14:creationId xmlns:p14="http://schemas.microsoft.com/office/powerpoint/2010/main" val="4156203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Entrepreneurship</a:t>
            </a:r>
            <a:endParaRPr lang="en-JM"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JM" dirty="0" smtClean="0"/>
              <a:t>How many of you want your own company?</a:t>
            </a:r>
          </a:p>
          <a:p>
            <a:r>
              <a:rPr lang="en-JM" dirty="0" smtClean="0"/>
              <a:t>JBDC : Jamaica Business Development Corporation</a:t>
            </a:r>
          </a:p>
          <a:p>
            <a:r>
              <a:rPr lang="en-JM" dirty="0" smtClean="0"/>
              <a:t>Branson </a:t>
            </a:r>
            <a:r>
              <a:rPr lang="en-JM" dirty="0" err="1" smtClean="0"/>
              <a:t>Center</a:t>
            </a:r>
            <a:r>
              <a:rPr lang="en-JM" dirty="0" smtClean="0"/>
              <a:t> of the Caribbean</a:t>
            </a:r>
          </a:p>
          <a:p>
            <a:r>
              <a:rPr lang="en-JM" dirty="0" smtClean="0"/>
              <a:t>PSOJ: Private Sector Organisation of  Jamaica</a:t>
            </a:r>
          </a:p>
          <a:p>
            <a:r>
              <a:rPr lang="en-JM" dirty="0" smtClean="0"/>
              <a:t>JN Foundation</a:t>
            </a:r>
          </a:p>
          <a:p>
            <a:r>
              <a:rPr lang="en-JM" dirty="0" err="1" smtClean="0"/>
              <a:t>Digicel</a:t>
            </a:r>
            <a:r>
              <a:rPr lang="en-JM" dirty="0" smtClean="0"/>
              <a:t> Foundation</a:t>
            </a:r>
          </a:p>
          <a:p>
            <a:r>
              <a:rPr lang="en-JM" dirty="0" smtClean="0"/>
              <a:t>SRC : Scientific Research Council</a:t>
            </a:r>
          </a:p>
          <a:p>
            <a:r>
              <a:rPr lang="en-JM" dirty="0" smtClean="0"/>
              <a:t>TIC : Technology Innovation </a:t>
            </a:r>
            <a:r>
              <a:rPr lang="en-JM" dirty="0" err="1" smtClean="0"/>
              <a:t>Center</a:t>
            </a:r>
            <a:endParaRPr lang="en-JM" dirty="0" smtClean="0"/>
          </a:p>
          <a:p>
            <a:r>
              <a:rPr lang="en-JM" dirty="0" smtClean="0"/>
              <a:t>Start Up Jamaica</a:t>
            </a:r>
            <a:endParaRPr lang="en-JM" dirty="0"/>
          </a:p>
        </p:txBody>
      </p:sp>
    </p:spTree>
    <p:extLst>
      <p:ext uri="{BB962C8B-B14F-4D97-AF65-F5344CB8AC3E}">
        <p14:creationId xmlns:p14="http://schemas.microsoft.com/office/powerpoint/2010/main" val="2144385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Objectives</a:t>
            </a:r>
            <a:endParaRPr lang="en-JM" dirty="0"/>
          </a:p>
        </p:txBody>
      </p:sp>
      <p:sp>
        <p:nvSpPr>
          <p:cNvPr id="3" name="Content Placeholder 2"/>
          <p:cNvSpPr>
            <a:spLocks noGrp="1"/>
          </p:cNvSpPr>
          <p:nvPr>
            <p:ph idx="1"/>
          </p:nvPr>
        </p:nvSpPr>
        <p:spPr/>
        <p:txBody>
          <a:bodyPr/>
          <a:lstStyle/>
          <a:p>
            <a:r>
              <a:rPr lang="en-JM" dirty="0" smtClean="0"/>
              <a:t>Masters</a:t>
            </a:r>
            <a:r>
              <a:rPr lang="en-JM" dirty="0" smtClean="0"/>
              <a:t>/ PhD </a:t>
            </a:r>
          </a:p>
          <a:p>
            <a:r>
              <a:rPr lang="en-JM" dirty="0" smtClean="0"/>
              <a:t>Erasmus Mundus</a:t>
            </a:r>
          </a:p>
          <a:p>
            <a:r>
              <a:rPr lang="en-JM" dirty="0" smtClean="0"/>
              <a:t>Entrepreneurship</a:t>
            </a:r>
          </a:p>
          <a:p>
            <a:pPr marL="0" indent="0">
              <a:buNone/>
            </a:pPr>
            <a:endParaRPr lang="en-JM" dirty="0"/>
          </a:p>
        </p:txBody>
      </p:sp>
      <p:pic>
        <p:nvPicPr>
          <p:cNvPr id="4098" name="Picture 2" descr="https://encrypted-tbn3.gstatic.com/images?q=tbn:ANd9GcT7djjGzIdRn6YnnUTjLfIseTDNJ_qrEqGG1H-2s-qeAj07IwW5K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600200"/>
            <a:ext cx="3680770"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9233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25904"/>
            <a:ext cx="7315200" cy="1143000"/>
          </a:xfrm>
        </p:spPr>
        <p:txBody>
          <a:bodyPr/>
          <a:lstStyle/>
          <a:p>
            <a:r>
              <a:rPr lang="en-JM" dirty="0" smtClean="0"/>
              <a:t>Erasmus Mundus</a:t>
            </a:r>
            <a:endParaRPr lang="en-JM" dirty="0"/>
          </a:p>
        </p:txBody>
      </p:sp>
      <p:sp>
        <p:nvSpPr>
          <p:cNvPr id="3" name="Content Placeholder 2"/>
          <p:cNvSpPr>
            <a:spLocks noGrp="1"/>
          </p:cNvSpPr>
          <p:nvPr>
            <p:ph idx="1"/>
          </p:nvPr>
        </p:nvSpPr>
        <p:spPr/>
        <p:txBody>
          <a:bodyPr>
            <a:normAutofit fontScale="77500" lnSpcReduction="20000"/>
          </a:bodyPr>
          <a:lstStyle/>
          <a:p>
            <a:r>
              <a:rPr lang="en-JM" dirty="0" smtClean="0"/>
              <a:t>Scholarships are out there: up to you to find them and apply</a:t>
            </a:r>
          </a:p>
          <a:p>
            <a:r>
              <a:rPr lang="en-JM" dirty="0" smtClean="0"/>
              <a:t>Set personal timeline targets </a:t>
            </a:r>
          </a:p>
          <a:p>
            <a:r>
              <a:rPr lang="en-JM" b="1" dirty="0"/>
              <a:t> Erasmus Mundus Joint Programmes:</a:t>
            </a:r>
          </a:p>
          <a:p>
            <a:r>
              <a:rPr lang="en-JM" i="1" u="sng" dirty="0"/>
              <a:t>Follow an integrated Masters Course or Doctoral programme in two or more universities</a:t>
            </a:r>
            <a:endParaRPr lang="en-JM" u="sng" dirty="0"/>
          </a:p>
          <a:p>
            <a:r>
              <a:rPr lang="en-JM" dirty="0"/>
              <a:t>All students from </a:t>
            </a:r>
            <a:r>
              <a:rPr lang="en-JM" b="1" dirty="0"/>
              <a:t>Jamaica</a:t>
            </a:r>
            <a:r>
              <a:rPr lang="en-JM" dirty="0"/>
              <a:t> are eligible to apply for scholarships to 138 </a:t>
            </a:r>
            <a:r>
              <a:rPr lang="en-JM" u="sng" dirty="0">
                <a:hlinkClick r:id="rId2"/>
              </a:rPr>
              <a:t>Erasmus Mundus Joint Masters</a:t>
            </a:r>
            <a:r>
              <a:rPr lang="en-JM" dirty="0"/>
              <a:t> and 42 </a:t>
            </a:r>
            <a:r>
              <a:rPr lang="en-JM" u="sng" dirty="0">
                <a:hlinkClick r:id="rId3"/>
              </a:rPr>
              <a:t>Erasmus Mundus Joint Doctorates</a:t>
            </a:r>
            <a:r>
              <a:rPr lang="en-JM" dirty="0" smtClean="0"/>
              <a:t>.</a:t>
            </a:r>
          </a:p>
          <a:p>
            <a:pPr marL="0" indent="0">
              <a:buNone/>
            </a:pPr>
            <a:endParaRPr lang="en-JM" dirty="0"/>
          </a:p>
          <a:p>
            <a:pPr marL="0" indent="0">
              <a:buNone/>
            </a:pPr>
            <a:r>
              <a:rPr lang="en-JM" b="1" i="1" dirty="0" smtClean="0">
                <a:solidFill>
                  <a:srgbClr val="0070C0"/>
                </a:solidFill>
              </a:rPr>
              <a:t>Programme site: </a:t>
            </a:r>
            <a:r>
              <a:rPr lang="en-JM" b="1" i="1" dirty="0" smtClean="0">
                <a:solidFill>
                  <a:srgbClr val="0070C0"/>
                </a:solidFill>
              </a:rPr>
              <a:t>http</a:t>
            </a:r>
            <a:r>
              <a:rPr lang="en-JM" b="1" i="1" dirty="0" smtClean="0">
                <a:solidFill>
                  <a:srgbClr val="0070C0"/>
                </a:solidFill>
              </a:rPr>
              <a:t>://eacea.ec.europa.eu/erasmus_mundus/index_en.php</a:t>
            </a:r>
            <a:r>
              <a:rPr lang="en-JM" i="1" dirty="0"/>
              <a:t/>
            </a:r>
            <a:br>
              <a:rPr lang="en-JM" i="1" dirty="0"/>
            </a:br>
            <a:endParaRPr lang="en-JM" dirty="0"/>
          </a:p>
        </p:txBody>
      </p:sp>
      <p:pic>
        <p:nvPicPr>
          <p:cNvPr id="5122" name="Picture 2" descr="http://www.hydroangelsovertexas.org/image/6657952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10886"/>
            <a:ext cx="2381250" cy="1590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83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The SELECT Programme</a:t>
            </a:r>
            <a:endParaRPr lang="en-JM" dirty="0"/>
          </a:p>
        </p:txBody>
      </p:sp>
      <p:sp>
        <p:nvSpPr>
          <p:cNvPr id="4" name="Content Placeholder 3"/>
          <p:cNvSpPr>
            <a:spLocks noGrp="1"/>
          </p:cNvSpPr>
          <p:nvPr>
            <p:ph idx="1"/>
          </p:nvPr>
        </p:nvSpPr>
        <p:spPr>
          <a:xfrm>
            <a:off x="457200" y="1600200"/>
            <a:ext cx="8229600" cy="3539430"/>
          </a:xfrm>
          <a:prstGeom prst="rect">
            <a:avLst/>
          </a:prstGeom>
        </p:spPr>
        <p:txBody>
          <a:bodyPr wrap="square">
            <a:spAutoFit/>
          </a:bodyPr>
          <a:lstStyle/>
          <a:p>
            <a:pPr marL="0" indent="0">
              <a:buNone/>
            </a:pPr>
            <a:r>
              <a:rPr lang="en-JM" sz="3200" dirty="0"/>
              <a:t>"SELECT master programme (</a:t>
            </a:r>
            <a:r>
              <a:rPr lang="en-JM" sz="3200" dirty="0" err="1"/>
              <a:t>Environomical</a:t>
            </a:r>
            <a:r>
              <a:rPr lang="en-JM" sz="3200" dirty="0"/>
              <a:t> Pathways for Sustainable Energy Systems) aims to attract top performing students from around the world and to deliver the right type of engineering graduates to advance leadership, industrial practice, innovative solutions and </a:t>
            </a:r>
            <a:r>
              <a:rPr lang="en-JM" sz="3200" dirty="0" smtClean="0"/>
              <a:t>entrepreneurship”</a:t>
            </a:r>
            <a:endParaRPr lang="en-JM" sz="3200" dirty="0"/>
          </a:p>
        </p:txBody>
      </p:sp>
    </p:spTree>
    <p:extLst>
      <p:ext uri="{BB962C8B-B14F-4D97-AF65-F5344CB8AC3E}">
        <p14:creationId xmlns:p14="http://schemas.microsoft.com/office/powerpoint/2010/main" val="3789083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JM" b="1" dirty="0" smtClean="0"/>
              <a:t>SELECT Program</a:t>
            </a:r>
            <a:endParaRPr lang="en-JM" b="1" dirty="0"/>
          </a:p>
        </p:txBody>
      </p:sp>
      <p:pic>
        <p:nvPicPr>
          <p:cNvPr id="2050" name="Picture 2" descr="http://www.exploreselect.eu/Portals/13/SELECT/Pictures/selectdescription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036040"/>
            <a:ext cx="9067800" cy="5704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302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JM" dirty="0" smtClean="0"/>
              <a:t>Partner Universities</a:t>
            </a:r>
            <a:endParaRPr lang="en-JM" dirty="0"/>
          </a:p>
        </p:txBody>
      </p:sp>
      <p:sp>
        <p:nvSpPr>
          <p:cNvPr id="3" name="Content Placeholder 2"/>
          <p:cNvSpPr>
            <a:spLocks noGrp="1"/>
          </p:cNvSpPr>
          <p:nvPr>
            <p:ph idx="1"/>
          </p:nvPr>
        </p:nvSpPr>
        <p:spPr/>
        <p:txBody>
          <a:bodyPr>
            <a:normAutofit fontScale="92500"/>
          </a:bodyPr>
          <a:lstStyle/>
          <a:p>
            <a:pPr fontAlgn="base"/>
            <a:r>
              <a:rPr lang="en-JM" dirty="0"/>
              <a:t>KTH Royal Institute of Technology (KTH), Sweden</a:t>
            </a:r>
          </a:p>
          <a:p>
            <a:pPr fontAlgn="base"/>
            <a:r>
              <a:rPr lang="en-JM" dirty="0" err="1"/>
              <a:t>Politecnico</a:t>
            </a:r>
            <a:r>
              <a:rPr lang="en-JM" dirty="0"/>
              <a:t> di Torino (</a:t>
            </a:r>
            <a:r>
              <a:rPr lang="en-JM" dirty="0" err="1"/>
              <a:t>PoliTo</a:t>
            </a:r>
            <a:r>
              <a:rPr lang="en-JM" dirty="0"/>
              <a:t>), Italy</a:t>
            </a:r>
          </a:p>
          <a:p>
            <a:pPr fontAlgn="base"/>
            <a:r>
              <a:rPr lang="en-JM" dirty="0"/>
              <a:t>Technical University of Catalonia (UPC), Spain</a:t>
            </a:r>
          </a:p>
          <a:p>
            <a:pPr fontAlgn="base"/>
            <a:r>
              <a:rPr lang="en-JM" dirty="0"/>
              <a:t>Aalto University School of Science and Technology (Aalto), Finland</a:t>
            </a:r>
          </a:p>
          <a:p>
            <a:pPr fontAlgn="base"/>
            <a:r>
              <a:rPr lang="en-JM" dirty="0"/>
              <a:t>AGH University of Science and Technology (AGH), Poland</a:t>
            </a:r>
          </a:p>
          <a:p>
            <a:pPr fontAlgn="base"/>
            <a:r>
              <a:rPr lang="en-JM" dirty="0" err="1"/>
              <a:t>Instituto</a:t>
            </a:r>
            <a:r>
              <a:rPr lang="en-JM" dirty="0"/>
              <a:t> Superior </a:t>
            </a:r>
            <a:r>
              <a:rPr lang="en-JM" dirty="0" err="1"/>
              <a:t>Técnico</a:t>
            </a:r>
            <a:r>
              <a:rPr lang="en-JM" dirty="0"/>
              <a:t> (IST), Portugal</a:t>
            </a:r>
          </a:p>
          <a:p>
            <a:endParaRPr lang="en-JM" dirty="0"/>
          </a:p>
        </p:txBody>
      </p:sp>
    </p:spTree>
    <p:extLst>
      <p:ext uri="{BB962C8B-B14F-4D97-AF65-F5344CB8AC3E}">
        <p14:creationId xmlns:p14="http://schemas.microsoft.com/office/powerpoint/2010/main" val="2546838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pPr algn="l"/>
            <a:r>
              <a:rPr lang="en-JM" sz="3600" b="1" dirty="0"/>
              <a:t>Erasmus Mundus Student: </a:t>
            </a:r>
            <a:r>
              <a:rPr lang="en-JM" sz="3600" b="1" dirty="0"/>
              <a:t>Dianne Plummer</a:t>
            </a:r>
            <a:endParaRPr lang="en-JM" sz="3600" b="1" dirty="0"/>
          </a:p>
        </p:txBody>
      </p:sp>
      <p:sp>
        <p:nvSpPr>
          <p:cNvPr id="5" name="Rectangle 4"/>
          <p:cNvSpPr/>
          <p:nvPr/>
        </p:nvSpPr>
        <p:spPr>
          <a:xfrm>
            <a:off x="304800" y="1371600"/>
            <a:ext cx="6400800" cy="6247864"/>
          </a:xfrm>
          <a:prstGeom prst="rect">
            <a:avLst/>
          </a:prstGeom>
        </p:spPr>
        <p:txBody>
          <a:bodyPr wrap="square">
            <a:spAutoFit/>
          </a:bodyPr>
          <a:lstStyle/>
          <a:p>
            <a:pPr marL="285750" indent="-285750">
              <a:spcBef>
                <a:spcPct val="20000"/>
              </a:spcBef>
              <a:buFont typeface="Arial" panose="020B0604020202020204" pitchFamily="34" charset="0"/>
              <a:buChar char="•"/>
            </a:pPr>
            <a:r>
              <a:rPr lang="en-JM" sz="2800" dirty="0" smtClean="0"/>
              <a:t>Dianne </a:t>
            </a:r>
            <a:r>
              <a:rPr lang="en-JM" sz="2800" dirty="0"/>
              <a:t>was awarded Scholarship in 2011 to pursue a Master’s in </a:t>
            </a:r>
            <a:r>
              <a:rPr lang="en-JM" sz="2800" dirty="0" err="1"/>
              <a:t>Environomical</a:t>
            </a:r>
            <a:r>
              <a:rPr lang="en-JM" sz="2800" dirty="0"/>
              <a:t> Pathways for Sustainable Energy Systems.</a:t>
            </a:r>
          </a:p>
          <a:p>
            <a:pPr marL="285750" indent="-285750">
              <a:spcBef>
                <a:spcPct val="20000"/>
              </a:spcBef>
              <a:buFont typeface="Arial" panose="020B0604020202020204" pitchFamily="34" charset="0"/>
              <a:buChar char="•"/>
            </a:pPr>
            <a:r>
              <a:rPr lang="en-JM" sz="2800" dirty="0"/>
              <a:t>Recipient of </a:t>
            </a:r>
            <a:r>
              <a:rPr lang="en-JM" sz="2800" dirty="0" err="1"/>
              <a:t>Innoenergy</a:t>
            </a:r>
            <a:r>
              <a:rPr lang="en-JM" sz="2800" dirty="0"/>
              <a:t> Scholarship in 2011</a:t>
            </a:r>
          </a:p>
          <a:p>
            <a:pPr marL="285750" indent="-285750">
              <a:spcBef>
                <a:spcPct val="20000"/>
              </a:spcBef>
              <a:buFont typeface="Arial" panose="020B0604020202020204" pitchFamily="34" charset="0"/>
              <a:buChar char="•"/>
            </a:pPr>
            <a:r>
              <a:rPr lang="en-JM" sz="2800" dirty="0"/>
              <a:t>Studied at </a:t>
            </a:r>
            <a:r>
              <a:rPr lang="en-JM" sz="2800" dirty="0"/>
              <a:t>prestigious universities in </a:t>
            </a:r>
            <a:r>
              <a:rPr lang="en-JM" sz="2800" dirty="0"/>
              <a:t>Sweden, Finland and Spain </a:t>
            </a:r>
          </a:p>
          <a:p>
            <a:pPr marL="285750" indent="-285750">
              <a:spcBef>
                <a:spcPct val="20000"/>
              </a:spcBef>
              <a:buFont typeface="Arial" panose="020B0604020202020204" pitchFamily="34" charset="0"/>
              <a:buChar char="•"/>
            </a:pPr>
            <a:r>
              <a:rPr lang="en-JM" sz="2800" dirty="0"/>
              <a:t>Currently Lecturing at UTECH Jamaica </a:t>
            </a:r>
            <a:endParaRPr lang="en-JM" sz="2800" dirty="0" smtClean="0"/>
          </a:p>
          <a:p>
            <a:pPr marL="285750" indent="-285750">
              <a:spcBef>
                <a:spcPct val="20000"/>
              </a:spcBef>
              <a:buFont typeface="Arial" panose="020B0604020202020204" pitchFamily="34" charset="0"/>
              <a:buChar char="•"/>
            </a:pPr>
            <a:r>
              <a:rPr lang="en-JM" sz="2800" dirty="0"/>
              <a:t>She gives </a:t>
            </a:r>
            <a:r>
              <a:rPr lang="en-JM" sz="2800" dirty="0" smtClean="0"/>
              <a:t>Erasmus </a:t>
            </a:r>
            <a:r>
              <a:rPr lang="en-JM" sz="2800" dirty="0"/>
              <a:t>Mundus Five Stars</a:t>
            </a:r>
          </a:p>
          <a:p>
            <a:pPr marL="285750" indent="-285750">
              <a:spcBef>
                <a:spcPct val="20000"/>
              </a:spcBef>
              <a:buFont typeface="Arial" panose="020B0604020202020204" pitchFamily="34" charset="0"/>
              <a:buChar char="•"/>
            </a:pPr>
            <a:endParaRPr lang="en-JM" sz="2800" dirty="0"/>
          </a:p>
          <a:p>
            <a:pPr marL="457200" indent="-457200">
              <a:buFont typeface="Arial" pitchFamily="34" charset="0"/>
              <a:buChar char="•"/>
            </a:pPr>
            <a:endParaRPr lang="en-JM" sz="2800" dirty="0"/>
          </a:p>
          <a:p>
            <a:endParaRPr lang="en-JM" i="1" dirty="0" smtClean="0"/>
          </a:p>
          <a:p>
            <a:endParaRPr lang="en-JM" dirty="0"/>
          </a:p>
        </p:txBody>
      </p:sp>
      <p:sp>
        <p:nvSpPr>
          <p:cNvPr id="6" name="Rectangle 5"/>
          <p:cNvSpPr/>
          <p:nvPr/>
        </p:nvSpPr>
        <p:spPr>
          <a:xfrm>
            <a:off x="0" y="6178679"/>
            <a:ext cx="8458200" cy="646331"/>
          </a:xfrm>
          <a:prstGeom prst="rect">
            <a:avLst/>
          </a:prstGeom>
        </p:spPr>
        <p:txBody>
          <a:bodyPr wrap="square">
            <a:spAutoFit/>
          </a:bodyPr>
          <a:lstStyle/>
          <a:p>
            <a:r>
              <a:rPr lang="en-JM" b="1" dirty="0" smtClean="0">
                <a:solidFill>
                  <a:srgbClr val="0070C0"/>
                </a:solidFill>
              </a:rPr>
              <a:t>Programme website: http</a:t>
            </a:r>
            <a:r>
              <a:rPr lang="en-JM" b="1" dirty="0" smtClean="0">
                <a:solidFill>
                  <a:srgbClr val="0070C0"/>
                </a:solidFill>
              </a:rPr>
              <a:t>://www.exploreselect.eu/Home/tabid/523/language/en-GB/Default.aspx</a:t>
            </a:r>
            <a:endParaRPr lang="en-JM" b="1" dirty="0">
              <a:solidFill>
                <a:srgbClr val="0070C0"/>
              </a:solidFill>
            </a:endParaRPr>
          </a:p>
        </p:txBody>
      </p:sp>
      <p:pic>
        <p:nvPicPr>
          <p:cNvPr id="3" name="Picture 2" descr="https://s3.amazonaws.com/net.ewhosts-uploads/members/profile_photos/f079533ab0db16f73d5543110623f20f88f38296_pic_milos_profile.jpg?140974673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1371599"/>
            <a:ext cx="1933575" cy="1933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5468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53400" cy="825500"/>
          </a:xfrm>
        </p:spPr>
        <p:txBody>
          <a:bodyPr>
            <a:normAutofit/>
          </a:bodyPr>
          <a:lstStyle/>
          <a:p>
            <a:r>
              <a:rPr lang="en-JM" sz="3600" dirty="0" smtClean="0"/>
              <a:t>Erasmus Mundus Student: </a:t>
            </a:r>
            <a:r>
              <a:rPr lang="en-JM" sz="3600" dirty="0" err="1" smtClean="0"/>
              <a:t>Terica</a:t>
            </a:r>
            <a:r>
              <a:rPr lang="en-JM" sz="3600" dirty="0" smtClean="0"/>
              <a:t> Sinclair</a:t>
            </a:r>
            <a:endParaRPr lang="en-JM" sz="3600" dirty="0"/>
          </a:p>
        </p:txBody>
      </p:sp>
      <p:sp>
        <p:nvSpPr>
          <p:cNvPr id="5" name="Text Placeholder 4"/>
          <p:cNvSpPr>
            <a:spLocks noGrp="1"/>
          </p:cNvSpPr>
          <p:nvPr>
            <p:ph type="body" sz="half" idx="2"/>
          </p:nvPr>
        </p:nvSpPr>
        <p:spPr>
          <a:xfrm>
            <a:off x="457200" y="1295400"/>
            <a:ext cx="5715000" cy="4830763"/>
          </a:xfrm>
        </p:spPr>
        <p:txBody>
          <a:bodyPr>
            <a:normAutofit fontScale="92500"/>
          </a:bodyPr>
          <a:lstStyle/>
          <a:p>
            <a:pPr marL="285750" indent="-285750">
              <a:buFont typeface="Arial" pitchFamily="34" charset="0"/>
              <a:buChar char="•"/>
            </a:pPr>
            <a:r>
              <a:rPr lang="en-JM" sz="2800" dirty="0" err="1" smtClean="0"/>
              <a:t>Terica</a:t>
            </a:r>
            <a:r>
              <a:rPr lang="en-JM" sz="2800" dirty="0" smtClean="0"/>
              <a:t> Sinclair was </a:t>
            </a:r>
            <a:r>
              <a:rPr lang="en-JM" sz="2800" dirty="0" smtClean="0"/>
              <a:t>awarded </a:t>
            </a:r>
            <a:r>
              <a:rPr lang="en-JM" sz="2800" dirty="0" smtClean="0"/>
              <a:t>a scholarship to pursue a Masters Degree in Membrane Engineering in 2011.</a:t>
            </a:r>
          </a:p>
          <a:p>
            <a:pPr marL="285750" indent="-285750">
              <a:buFont typeface="Arial" pitchFamily="34" charset="0"/>
              <a:buChar char="•"/>
            </a:pPr>
            <a:r>
              <a:rPr lang="en-JM" sz="2800" dirty="0" smtClean="0"/>
              <a:t>She studied at prestigious universities in France, Czech Rep and Spain.</a:t>
            </a:r>
          </a:p>
          <a:p>
            <a:pPr marL="285750" indent="-285750">
              <a:buFont typeface="Arial" pitchFamily="34" charset="0"/>
              <a:buChar char="•"/>
            </a:pPr>
            <a:r>
              <a:rPr lang="en-JM" sz="2800" dirty="0" smtClean="0"/>
              <a:t>She moved directly in to PhD after receiving another Erasmus Mundus Scholarship to study Advanced Membrane Engineering. </a:t>
            </a:r>
          </a:p>
          <a:p>
            <a:pPr marL="285750" indent="-285750">
              <a:buFont typeface="Arial" pitchFamily="34" charset="0"/>
              <a:buChar char="•"/>
            </a:pPr>
            <a:r>
              <a:rPr lang="en-JM" sz="2800" dirty="0" smtClean="0"/>
              <a:t>She gives </a:t>
            </a:r>
            <a:r>
              <a:rPr lang="en-JM" sz="2800" dirty="0" smtClean="0"/>
              <a:t>Erasmus </a:t>
            </a:r>
            <a:r>
              <a:rPr lang="en-JM" sz="2800" dirty="0" smtClean="0"/>
              <a:t>Mundus Five Stars</a:t>
            </a:r>
          </a:p>
          <a:p>
            <a:endParaRPr lang="en-JM" sz="2400" dirty="0" smtClean="0"/>
          </a:p>
          <a:p>
            <a:pPr marL="285750" indent="-285750">
              <a:buFont typeface="Arial" pitchFamily="34" charset="0"/>
              <a:buChar char="•"/>
            </a:pPr>
            <a:endParaRPr lang="en-JM"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219200"/>
            <a:ext cx="19812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67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JM" dirty="0" smtClean="0"/>
              <a:t>Apply, study and have fun!</a:t>
            </a:r>
            <a:br>
              <a:rPr lang="en-JM" dirty="0" smtClean="0"/>
            </a:br>
            <a:endParaRPr lang="en-JM"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3276600"/>
            <a:ext cx="45720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914400" y="914400"/>
            <a:ext cx="7848600" cy="2492990"/>
          </a:xfrm>
          <a:prstGeom prst="rect">
            <a:avLst/>
          </a:prstGeom>
        </p:spPr>
        <p:txBody>
          <a:bodyPr wrap="square">
            <a:spAutoFit/>
          </a:bodyPr>
          <a:lstStyle/>
          <a:p>
            <a:r>
              <a:rPr lang="en-JM" sz="2800" dirty="0" smtClean="0"/>
              <a:t>Visited most of the countries in Europe. Via the program and personal travels. We were able to learn languages, appreciate different cultures, people and cuisine.</a:t>
            </a:r>
          </a:p>
          <a:p>
            <a:r>
              <a:rPr lang="en-JM" sz="4400" b="1" dirty="0" smtClean="0">
                <a:solidFill>
                  <a:srgbClr val="7030A0"/>
                </a:solidFill>
              </a:rPr>
              <a:t>Apply, study and have fun!</a:t>
            </a:r>
          </a:p>
        </p:txBody>
      </p:sp>
    </p:spTree>
    <p:extLst>
      <p:ext uri="{BB962C8B-B14F-4D97-AF65-F5344CB8AC3E}">
        <p14:creationId xmlns:p14="http://schemas.microsoft.com/office/powerpoint/2010/main" val="41797681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357</Words>
  <Application>Microsoft Office PowerPoint</Application>
  <PresentationFormat>On-screen Show (4:3)</PresentationFormat>
  <Paragraphs>53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Scholarships: Exploring other options for UTECH Graduates</vt:lpstr>
      <vt:lpstr>Objectives</vt:lpstr>
      <vt:lpstr>Erasmus Mundus</vt:lpstr>
      <vt:lpstr>The SELECT Programme</vt:lpstr>
      <vt:lpstr>SELECT Program</vt:lpstr>
      <vt:lpstr>Partner Universities</vt:lpstr>
      <vt:lpstr>Erasmus Mundus Student: Dianne Plummer</vt:lpstr>
      <vt:lpstr>Erasmus Mundus Student: Terica Sinclair</vt:lpstr>
      <vt:lpstr>Apply, study and have fun! </vt:lpstr>
      <vt:lpstr>PowerPoint Presentation</vt:lpstr>
      <vt:lpstr>Entrepreneurship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Scholarships: Exploring other options for UTECH Graduates</dc:title>
  <dc:creator>Dianne</dc:creator>
  <cp:lastModifiedBy>Kevon R. McAnuff</cp:lastModifiedBy>
  <cp:revision>19</cp:revision>
  <dcterms:created xsi:type="dcterms:W3CDTF">2014-09-11T11:52:04Z</dcterms:created>
  <dcterms:modified xsi:type="dcterms:W3CDTF">2014-09-11T23:52:42Z</dcterms:modified>
</cp:coreProperties>
</file>